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69" r:id="rId2"/>
    <p:sldId id="273" r:id="rId3"/>
    <p:sldId id="270" r:id="rId4"/>
    <p:sldId id="272" r:id="rId5"/>
    <p:sldId id="274" r:id="rId6"/>
    <p:sldId id="275" r:id="rId7"/>
    <p:sldId id="257" r:id="rId8"/>
    <p:sldId id="259" r:id="rId9"/>
    <p:sldId id="263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29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/>
              <a:t>EU examples of students’ internships </a:t>
            </a:r>
            <a:r>
              <a:rPr lang="en-US" dirty="0" smtClean="0"/>
              <a:t>organization </a:t>
            </a:r>
            <a:r>
              <a:rPr lang="en-US" dirty="0"/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955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Óbuda University</a:t>
            </a:r>
          </a:p>
          <a:p>
            <a:r>
              <a:rPr lang="en-GB" sz="2000" dirty="0" err="1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Dr</a:t>
            </a:r>
            <a:r>
              <a:rPr lang="en-GB" sz="2000" dirty="0" err="1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.</a:t>
            </a:r>
            <a:r>
              <a:rPr lang="en-GB" sz="20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 </a:t>
            </a:r>
            <a:r>
              <a:rPr lang="en-GB" sz="2000" dirty="0" err="1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Erzsébet</a:t>
            </a:r>
            <a:r>
              <a:rPr lang="en-GB" sz="20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 </a:t>
            </a:r>
            <a:r>
              <a:rPr lang="en-GB" sz="2000" dirty="0" err="1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Ancza</a:t>
            </a:r>
            <a:endParaRPr lang="hu-HU" sz="20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bs-Latn-BA" sz="2000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06 Sept 2018</a:t>
            </a:r>
            <a:endParaRPr lang="bs-Latn-BA" sz="20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33" y="3622764"/>
            <a:ext cx="635145" cy="129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3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Dual Partners of OU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en-US" dirty="0"/>
              <a:t> 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66" y="2438400"/>
            <a:ext cx="8669867" cy="3466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13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5334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The dual form of training can be beneficial for all the three sides: 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students</a:t>
            </a:r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hu-H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hu-HU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companies </a:t>
            </a:r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and </a:t>
            </a:r>
            <a:r>
              <a:rPr lang="hu-H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hu-HU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universities.</a:t>
            </a:r>
            <a:r>
              <a:rPr lang="hu-H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hu-HU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Win-win-win situation</a:t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en-US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5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Students‘ side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The</a:t>
            </a:r>
            <a:r>
              <a:rPr lang="hu-HU" dirty="0" smtClean="0">
                <a:solidFill>
                  <a:srgbClr val="002060"/>
                </a:solidFill>
              </a:rPr>
              <a:t>y </a:t>
            </a:r>
            <a:r>
              <a:rPr lang="en-US" dirty="0" smtClean="0">
                <a:solidFill>
                  <a:srgbClr val="002060"/>
                </a:solidFill>
              </a:rPr>
              <a:t>can </a:t>
            </a:r>
            <a:r>
              <a:rPr lang="en-US" dirty="0">
                <a:solidFill>
                  <a:srgbClr val="002060"/>
                </a:solidFill>
              </a:rPr>
              <a:t>gain </a:t>
            </a:r>
            <a:r>
              <a:rPr lang="en-US" b="1" dirty="0">
                <a:solidFill>
                  <a:srgbClr val="002060"/>
                </a:solidFill>
              </a:rPr>
              <a:t>practical knowledge </a:t>
            </a:r>
            <a:r>
              <a:rPr lang="en-US" dirty="0">
                <a:solidFill>
                  <a:srgbClr val="002060"/>
                </a:solidFill>
              </a:rPr>
              <a:t>during their studies, which helps them to get a position after </a:t>
            </a:r>
            <a:r>
              <a:rPr lang="en-US" dirty="0" smtClean="0">
                <a:solidFill>
                  <a:srgbClr val="002060"/>
                </a:solidFill>
              </a:rPr>
              <a:t>training</a:t>
            </a:r>
            <a:r>
              <a:rPr lang="en-US" dirty="0">
                <a:solidFill>
                  <a:srgbClr val="002060"/>
                </a:solidFill>
              </a:rPr>
              <a:t>,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T</a:t>
            </a:r>
            <a:r>
              <a:rPr lang="en-US" dirty="0" smtClean="0">
                <a:solidFill>
                  <a:srgbClr val="002060"/>
                </a:solidFill>
              </a:rPr>
              <a:t>he </a:t>
            </a:r>
            <a:r>
              <a:rPr lang="en-US" b="1" dirty="0">
                <a:solidFill>
                  <a:srgbClr val="002060"/>
                </a:solidFill>
              </a:rPr>
              <a:t>income</a:t>
            </a:r>
            <a:r>
              <a:rPr lang="en-US" dirty="0">
                <a:solidFill>
                  <a:srgbClr val="002060"/>
                </a:solidFill>
              </a:rPr>
              <a:t> from the work can be used to </a:t>
            </a:r>
            <a:r>
              <a:rPr lang="en-US" dirty="0" smtClean="0">
                <a:solidFill>
                  <a:srgbClr val="002060"/>
                </a:solidFill>
              </a:rPr>
              <a:t>finance </a:t>
            </a:r>
            <a:r>
              <a:rPr lang="en-US" dirty="0">
                <a:solidFill>
                  <a:srgbClr val="002060"/>
                </a:solidFill>
              </a:rPr>
              <a:t>their </a:t>
            </a:r>
            <a:r>
              <a:rPr lang="en-US" dirty="0" smtClean="0">
                <a:solidFill>
                  <a:srgbClr val="002060"/>
                </a:solidFill>
              </a:rPr>
              <a:t>training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more easily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However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this </a:t>
            </a:r>
            <a:r>
              <a:rPr lang="en-US" dirty="0">
                <a:solidFill>
                  <a:srgbClr val="002060"/>
                </a:solidFill>
              </a:rPr>
              <a:t>type of training requires a certain degree of maturity, </a:t>
            </a:r>
            <a:r>
              <a:rPr lang="en-US" dirty="0" smtClean="0">
                <a:solidFill>
                  <a:srgbClr val="002060"/>
                </a:solidFill>
              </a:rPr>
              <a:t>high </a:t>
            </a:r>
            <a:r>
              <a:rPr lang="en-US" dirty="0">
                <a:solidFill>
                  <a:srgbClr val="002060"/>
                </a:solidFill>
              </a:rPr>
              <a:t>level of motivation, because the coordination of work and study is difficult.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67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Companies </a:t>
            </a:r>
            <a:r>
              <a:rPr lang="bs-Latn-BA" dirty="0">
                <a:solidFill>
                  <a:srgbClr val="002060"/>
                </a:solidFill>
                <a:latin typeface="Book Antiqua" panose="02040602050305030304" pitchFamily="18" charset="0"/>
              </a:rPr>
              <a:t>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Active participation in the </a:t>
            </a:r>
            <a:r>
              <a:rPr lang="en-US" dirty="0" err="1" smtClean="0">
                <a:solidFill>
                  <a:srgbClr val="002060"/>
                </a:solidFill>
              </a:rPr>
              <a:t>tra</a:t>
            </a:r>
            <a:r>
              <a:rPr lang="hu-HU" dirty="0" smtClean="0">
                <a:solidFill>
                  <a:srgbClr val="002060"/>
                </a:solidFill>
              </a:rPr>
              <a:t>i</a:t>
            </a:r>
            <a:r>
              <a:rPr lang="en-US" dirty="0" err="1" smtClean="0">
                <a:solidFill>
                  <a:srgbClr val="002060"/>
                </a:solidFill>
              </a:rPr>
              <a:t>ning</a:t>
            </a:r>
            <a:r>
              <a:rPr lang="en-US" dirty="0" smtClean="0">
                <a:solidFill>
                  <a:srgbClr val="002060"/>
                </a:solidFill>
              </a:rPr>
              <a:t> process of students who were selected by themselves.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They can be flexible in what to teach, considering their own needs.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Long-term investment</a:t>
            </a:r>
          </a:p>
          <a:p>
            <a:pPr marL="0" indent="0"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2286000" y="282883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97518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University‘s side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>
                <a:solidFill>
                  <a:srgbClr val="002060"/>
                </a:solidFill>
              </a:rPr>
              <a:t>More motivated students</a:t>
            </a:r>
          </a:p>
          <a:p>
            <a:r>
              <a:rPr lang="bs-Latn-BA" b="1" dirty="0" smtClean="0">
                <a:solidFill>
                  <a:srgbClr val="002060"/>
                </a:solidFill>
              </a:rPr>
              <a:t>Active cooperation with an enterprise; R&amp;D </a:t>
            </a:r>
          </a:p>
          <a:p>
            <a:r>
              <a:rPr lang="bs-Latn-BA" dirty="0" smtClean="0">
                <a:solidFill>
                  <a:srgbClr val="002060"/>
                </a:solidFill>
              </a:rPr>
              <a:t>Social </a:t>
            </a:r>
            <a:r>
              <a:rPr lang="bs-Latn-BA" dirty="0">
                <a:solidFill>
                  <a:srgbClr val="002060"/>
                </a:solidFill>
              </a:rPr>
              <a:t>awareness and recognition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2286000" y="282883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10137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39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Cooperative training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Definition: students who have only a thesis (or up to 1-2 subjects) from their studies, spend 4 days a week at a particular company and fulfill their study obligations one day in the Institute.</a:t>
            </a:r>
            <a:r>
              <a:rPr lang="en-US" sz="51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en-US" sz="51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5100" dirty="0" smtClean="0">
                <a:solidFill>
                  <a:srgbClr val="002060"/>
                </a:solidFill>
              </a:rPr>
              <a:t>Objective: to acquire students' professional practice in real industrial condition.</a:t>
            </a:r>
          </a:p>
          <a:p>
            <a:pPr marL="0" indent="0">
              <a:buNone/>
            </a:pPr>
            <a:endParaRPr lang="en-US" sz="51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5100" b="1" dirty="0" smtClean="0">
                <a:solidFill>
                  <a:srgbClr val="002060"/>
                </a:solidFill>
              </a:rPr>
              <a:t>Cooperative training consists of students attending the University part-time and work part-time (4 days at the </a:t>
            </a:r>
            <a:r>
              <a:rPr lang="en-US" sz="5100" b="1" dirty="0" smtClean="0">
                <a:solidFill>
                  <a:srgbClr val="002060"/>
                </a:solidFill>
              </a:rPr>
              <a:t>company</a:t>
            </a:r>
            <a:r>
              <a:rPr lang="hu-HU" sz="5100" b="1" dirty="0" smtClean="0">
                <a:solidFill>
                  <a:srgbClr val="002060"/>
                </a:solidFill>
              </a:rPr>
              <a:t> </a:t>
            </a:r>
            <a:r>
              <a:rPr lang="en-US" sz="5100" b="1" dirty="0" smtClean="0">
                <a:solidFill>
                  <a:srgbClr val="002060"/>
                </a:solidFill>
              </a:rPr>
              <a:t>+ </a:t>
            </a:r>
            <a:r>
              <a:rPr lang="en-US" sz="5100" b="1" dirty="0" smtClean="0">
                <a:solidFill>
                  <a:srgbClr val="002060"/>
                </a:solidFill>
              </a:rPr>
              <a:t>1 day </a:t>
            </a:r>
            <a:r>
              <a:rPr lang="hu-HU" sz="5100" b="1" dirty="0" err="1" smtClean="0">
                <a:solidFill>
                  <a:srgbClr val="002060"/>
                </a:solidFill>
              </a:rPr>
              <a:t>at</a:t>
            </a:r>
            <a:r>
              <a:rPr lang="en-US" sz="5100" b="1" dirty="0" smtClean="0">
                <a:solidFill>
                  <a:srgbClr val="002060"/>
                </a:solidFill>
              </a:rPr>
              <a:t> </a:t>
            </a:r>
            <a:r>
              <a:rPr lang="en-US" sz="5100" b="1" dirty="0" smtClean="0">
                <a:solidFill>
                  <a:srgbClr val="002060"/>
                </a:solidFill>
              </a:rPr>
              <a:t>the University). </a:t>
            </a:r>
          </a:p>
          <a:p>
            <a:pPr marL="0" indent="0">
              <a:buNone/>
            </a:pPr>
            <a:endParaRPr lang="en-US" sz="51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5100" dirty="0" smtClean="0">
                <a:solidFill>
                  <a:srgbClr val="002060"/>
                </a:solidFill>
              </a:rPr>
              <a:t>Available </a:t>
            </a:r>
            <a:r>
              <a:rPr lang="en-US" sz="5100" dirty="0" smtClean="0">
                <a:solidFill>
                  <a:srgbClr val="002060"/>
                </a:solidFill>
              </a:rPr>
              <a:t>benefit: </a:t>
            </a:r>
            <a:r>
              <a:rPr lang="en-US" sz="5100" dirty="0" smtClean="0">
                <a:solidFill>
                  <a:srgbClr val="002060"/>
                </a:solidFill>
              </a:rPr>
              <a:t>The payment amount varies depending on the company, and are issued monthly.</a:t>
            </a:r>
            <a:endParaRPr lang="en-US" sz="51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bs-Latn-BA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2286000" y="282883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0246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Benefits for Students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The payment amount varies depending on the company, and are issued monthly.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Real long term (5 or 10 months) work in a professional field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30 credits can be gained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The company offers real problem to solve in thesis work and provides the supervisor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In case of successful cooperation, the company may also offer a job.</a:t>
            </a:r>
          </a:p>
          <a:p>
            <a:pPr marL="0" indent="0">
              <a:buNone/>
            </a:pPr>
            <a:endParaRPr lang="hu-H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2286000" y="282883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0094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>
                <a:solidFill>
                  <a:srgbClr val="002060"/>
                </a:solidFill>
                <a:latin typeface="Book Antiqua" panose="02040602050305030304" pitchFamily="18" charset="0"/>
              </a:rPr>
              <a:t>Benefits for </a:t>
            </a:r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Companies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>
                <a:solidFill>
                  <a:srgbClr val="002060"/>
                </a:solidFill>
              </a:rPr>
              <a:t>„Almost“ professionals with favourable financing</a:t>
            </a:r>
          </a:p>
          <a:p>
            <a:r>
              <a:rPr lang="bs-Latn-BA" dirty="0">
                <a:solidFill>
                  <a:srgbClr val="002060"/>
                </a:solidFill>
              </a:rPr>
              <a:t>Getting involved in </a:t>
            </a:r>
            <a:r>
              <a:rPr lang="bs-Latn-BA" dirty="0" smtClean="0">
                <a:solidFill>
                  <a:srgbClr val="002060"/>
                </a:solidFill>
              </a:rPr>
              <a:t>training process</a:t>
            </a:r>
          </a:p>
          <a:p>
            <a:r>
              <a:rPr lang="en-US" dirty="0">
                <a:solidFill>
                  <a:srgbClr val="002060"/>
                </a:solidFill>
              </a:rPr>
              <a:t>Well-trained staff of </a:t>
            </a:r>
            <a:r>
              <a:rPr lang="hu-HU" dirty="0" err="1" smtClean="0">
                <a:solidFill>
                  <a:srgbClr val="002060"/>
                </a:solidFill>
              </a:rPr>
              <a:t>their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choice</a:t>
            </a:r>
            <a:endParaRPr lang="bs-Latn-BA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2286000" y="282883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928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>
                <a:solidFill>
                  <a:srgbClr val="002060"/>
                </a:solidFill>
                <a:latin typeface="Book Antiqua" panose="02040602050305030304" pitchFamily="18" charset="0"/>
              </a:rPr>
              <a:t>Benefits for </a:t>
            </a:r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Institution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Feedback from the industry </a:t>
            </a:r>
            <a:r>
              <a:rPr lang="en-US" dirty="0" smtClean="0">
                <a:solidFill>
                  <a:srgbClr val="002060"/>
                </a:solidFill>
              </a:rPr>
              <a:t>about the quality of its workforce, the quality of the education.</a:t>
            </a:r>
          </a:p>
          <a:p>
            <a:pPr marL="0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Financial benefits: </a:t>
            </a:r>
            <a:r>
              <a:rPr lang="en-US" dirty="0" smtClean="0">
                <a:solidFill>
                  <a:srgbClr val="002060"/>
                </a:solidFill>
              </a:rPr>
              <a:t>during the training time the student remains at the university in student status.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firm and the faculty make a training contract. The training is financially supported by the company (</a:t>
            </a:r>
            <a:r>
              <a:rPr lang="en-US" dirty="0" err="1" smtClean="0">
                <a:solidFill>
                  <a:srgbClr val="002060"/>
                </a:solidFill>
              </a:rPr>
              <a:t>ie</a:t>
            </a:r>
            <a:r>
              <a:rPr lang="en-US" dirty="0" smtClean="0">
                <a:solidFill>
                  <a:srgbClr val="002060"/>
                </a:solidFill>
              </a:rPr>
              <a:t>. pa</a:t>
            </a:r>
            <a:r>
              <a:rPr lang="hu-HU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to the university and not to the student). 60%-40%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2286000" y="282883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91054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u-HU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u-HU" b="1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u-HU" b="1" smtClean="0">
                <a:solidFill>
                  <a:srgbClr val="002060"/>
                </a:solidFill>
              </a:rPr>
              <a:t>THANK </a:t>
            </a:r>
            <a:r>
              <a:rPr lang="hu-HU" b="1" dirty="0" smtClean="0">
                <a:solidFill>
                  <a:srgbClr val="002060"/>
                </a:solidFill>
              </a:rPr>
              <a:t>YOU FOR YOUR ATTENTION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2286000" y="282883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7061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153400" cy="1295400"/>
          </a:xfrm>
        </p:spPr>
        <p:txBody>
          <a:bodyPr>
            <a:noAutofit/>
          </a:bodyPr>
          <a:lstStyle/>
          <a:p>
            <a:pPr lvl="0"/>
            <a:r>
              <a:rPr lang="hu-HU" sz="3200" b="1" dirty="0" smtClean="0">
                <a:solidFill>
                  <a:schemeClr val="tx2"/>
                </a:solidFill>
                <a:cs typeface="Arial" charset="0"/>
              </a:rPr>
              <a:t>Óbuda University</a:t>
            </a:r>
            <a:br>
              <a:rPr lang="hu-HU" sz="3200" b="1" dirty="0" smtClean="0">
                <a:solidFill>
                  <a:schemeClr val="tx2"/>
                </a:solidFill>
                <a:cs typeface="Arial" charset="0"/>
              </a:rPr>
            </a:br>
            <a:r>
              <a:rPr lang="hu-HU" sz="3200" b="1" dirty="0" smtClean="0">
                <a:solidFill>
                  <a:schemeClr val="tx2"/>
                </a:solidFill>
                <a:cs typeface="Arial" charset="0"/>
              </a:rPr>
              <a:t>Donát Bánki </a:t>
            </a:r>
            <a:r>
              <a:rPr lang="hu-HU" sz="3200" b="1" dirty="0" err="1" smtClean="0">
                <a:solidFill>
                  <a:schemeClr val="tx2"/>
                </a:solidFill>
                <a:cs typeface="Arial" charset="0"/>
              </a:rPr>
              <a:t>Faculty</a:t>
            </a:r>
            <a:r>
              <a:rPr lang="hu-HU" sz="3200" b="1" dirty="0" smtClean="0">
                <a:solidFill>
                  <a:schemeClr val="tx2"/>
                </a:solidFill>
                <a:cs typeface="Arial" charset="0"/>
              </a:rPr>
              <a:t> of </a:t>
            </a:r>
            <a:r>
              <a:rPr lang="hu-HU" sz="3200" b="1" dirty="0" err="1" smtClean="0">
                <a:solidFill>
                  <a:schemeClr val="tx2"/>
                </a:solidFill>
                <a:cs typeface="Arial" charset="0"/>
              </a:rPr>
              <a:t>Mechanical</a:t>
            </a:r>
            <a:r>
              <a:rPr lang="hu-HU" sz="3200" b="1" dirty="0" smtClean="0">
                <a:solidFill>
                  <a:schemeClr val="tx2"/>
                </a:solidFill>
                <a:cs typeface="Arial" charset="0"/>
              </a:rPr>
              <a:t> and </a:t>
            </a:r>
            <a:r>
              <a:rPr lang="hu-HU" sz="3200" b="1" dirty="0" err="1" smtClean="0">
                <a:solidFill>
                  <a:schemeClr val="tx2"/>
                </a:solidFill>
                <a:cs typeface="Arial" charset="0"/>
              </a:rPr>
              <a:t>Safety</a:t>
            </a:r>
            <a:r>
              <a:rPr lang="hu-HU" sz="3200" b="1" dirty="0" smtClean="0">
                <a:solidFill>
                  <a:schemeClr val="tx2"/>
                </a:solidFill>
                <a:cs typeface="Arial" charset="0"/>
              </a:rPr>
              <a:t> </a:t>
            </a:r>
            <a:r>
              <a:rPr lang="hu-HU" sz="3200" b="1" dirty="0" err="1" smtClean="0">
                <a:solidFill>
                  <a:schemeClr val="tx2"/>
                </a:solidFill>
                <a:cs typeface="Arial" charset="0"/>
              </a:rPr>
              <a:t>Engineering</a:t>
            </a:r>
            <a:endParaRPr lang="en-GB" sz="3200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001000" cy="3763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cap="all" dirty="0"/>
              <a:t>E</a:t>
            </a:r>
            <a:r>
              <a:rPr lang="en-GB" b="1" dirty="0"/>
              <a:t>ducational </a:t>
            </a:r>
            <a:r>
              <a:rPr lang="hu-HU" b="1" dirty="0"/>
              <a:t>program</a:t>
            </a:r>
            <a:r>
              <a:rPr lang="en-GB" b="1" dirty="0"/>
              <a:t>s of the Faculty</a:t>
            </a:r>
            <a:endParaRPr lang="en-GB" b="1" cap="all" dirty="0"/>
          </a:p>
          <a:p>
            <a:pPr marL="539750" lvl="1" indent="-287338">
              <a:spcAft>
                <a:spcPts val="600"/>
              </a:spcAft>
              <a:buFont typeface="Wingdings" pitchFamily="2" charset="2"/>
              <a:buChar char="Ø"/>
              <a:tabLst>
                <a:tab pos="952500" algn="l"/>
              </a:tabLst>
            </a:pPr>
            <a:r>
              <a:rPr lang="en-GB" sz="2400" b="1" dirty="0">
                <a:cs typeface="Arial" charset="0"/>
              </a:rPr>
              <a:t>Mechanical engineering</a:t>
            </a:r>
            <a:r>
              <a:rPr lang="hu-HU" sz="2400" b="1" dirty="0">
                <a:cs typeface="Arial" charset="0"/>
              </a:rPr>
              <a:t> (</a:t>
            </a:r>
            <a:r>
              <a:rPr lang="hu-HU" sz="2400" b="1" dirty="0" err="1">
                <a:cs typeface="Arial" charset="0"/>
              </a:rPr>
              <a:t>BSc</a:t>
            </a:r>
            <a:r>
              <a:rPr lang="hu-HU" sz="2400" b="1" dirty="0">
                <a:cs typeface="Arial" charset="0"/>
              </a:rPr>
              <a:t>, </a:t>
            </a:r>
            <a:r>
              <a:rPr lang="en-US" sz="2400" b="1" dirty="0">
                <a:cs typeface="Arial" charset="0"/>
              </a:rPr>
              <a:t>MSc</a:t>
            </a:r>
            <a:r>
              <a:rPr lang="hu-HU" sz="2400" b="1" dirty="0">
                <a:cs typeface="Arial" charset="0"/>
              </a:rPr>
              <a:t>)</a:t>
            </a:r>
            <a:endParaRPr lang="en-GB" sz="2400" b="1" dirty="0">
              <a:cs typeface="Arial" charset="0"/>
            </a:endParaRPr>
          </a:p>
          <a:p>
            <a:pPr marL="996950" lvl="2" indent="-287338">
              <a:spcAft>
                <a:spcPts val="0"/>
              </a:spcAft>
              <a:buFont typeface="Wingdings" pitchFamily="2" charset="2"/>
              <a:buChar char="v"/>
              <a:tabLst>
                <a:tab pos="952500" algn="l"/>
              </a:tabLst>
            </a:pPr>
            <a:r>
              <a:rPr lang="en-GB" sz="2000" b="1" dirty="0">
                <a:solidFill>
                  <a:srgbClr val="002060"/>
                </a:solidFill>
                <a:cs typeface="Arial" charset="0"/>
              </a:rPr>
              <a:t>CAD/CAM</a:t>
            </a:r>
          </a:p>
          <a:p>
            <a:pPr marL="996950" lvl="2" indent="-287338">
              <a:spcAft>
                <a:spcPts val="0"/>
              </a:spcAft>
              <a:buFont typeface="Wingdings" pitchFamily="2" charset="2"/>
              <a:buChar char="v"/>
              <a:tabLst>
                <a:tab pos="952500" algn="l"/>
              </a:tabLst>
            </a:pPr>
            <a:r>
              <a:rPr lang="en-GB" sz="2000" b="1" dirty="0">
                <a:solidFill>
                  <a:srgbClr val="002060"/>
                </a:solidFill>
                <a:cs typeface="Arial" charset="0"/>
              </a:rPr>
              <a:t>Machine construction</a:t>
            </a:r>
            <a:endParaRPr lang="hu-HU" sz="2000" b="1" dirty="0">
              <a:solidFill>
                <a:srgbClr val="002060"/>
              </a:solidFill>
              <a:cs typeface="Arial" charset="0"/>
            </a:endParaRPr>
          </a:p>
          <a:p>
            <a:pPr marL="996950" lvl="2" indent="-287338">
              <a:spcAft>
                <a:spcPts val="600"/>
              </a:spcAft>
              <a:buFont typeface="Wingdings" pitchFamily="2" charset="2"/>
              <a:buChar char="v"/>
              <a:tabLst>
                <a:tab pos="952500" algn="l"/>
              </a:tabLst>
            </a:pPr>
            <a:r>
              <a:rPr lang="en-GB" sz="2000" b="1" dirty="0">
                <a:solidFill>
                  <a:srgbClr val="002060"/>
                </a:solidFill>
                <a:cs typeface="Arial" charset="0"/>
              </a:rPr>
              <a:t>Vehicles </a:t>
            </a:r>
            <a:r>
              <a:rPr lang="en-GB" sz="2000" b="1" dirty="0" smtClean="0">
                <a:solidFill>
                  <a:srgbClr val="002060"/>
                </a:solidFill>
                <a:cs typeface="Arial" charset="0"/>
              </a:rPr>
              <a:t>engineering</a:t>
            </a:r>
            <a:r>
              <a:rPr lang="hu-HU" sz="2000" b="1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sz="2000" b="1" dirty="0" err="1" smtClean="0">
                <a:solidFill>
                  <a:srgbClr val="002060"/>
                </a:solidFill>
                <a:cs typeface="Arial" charset="0"/>
              </a:rPr>
              <a:t>specializations</a:t>
            </a:r>
            <a:endParaRPr lang="en-GB" sz="2000" b="1" dirty="0">
              <a:solidFill>
                <a:srgbClr val="002060"/>
              </a:solidFill>
              <a:cs typeface="Arial" charset="0"/>
            </a:endParaRPr>
          </a:p>
          <a:p>
            <a:pPr marL="539750" lvl="1" indent="-287338">
              <a:spcAft>
                <a:spcPts val="600"/>
              </a:spcAft>
              <a:buFont typeface="Wingdings" pitchFamily="2" charset="2"/>
              <a:buChar char="Ø"/>
              <a:tabLst>
                <a:tab pos="952500" algn="l"/>
              </a:tabLst>
            </a:pPr>
            <a:r>
              <a:rPr lang="en-US" sz="2400" b="1" dirty="0">
                <a:cs typeface="Arial" charset="0"/>
              </a:rPr>
              <a:t>Mechatronics (BSc, MSc, in English as well</a:t>
            </a:r>
            <a:r>
              <a:rPr lang="hu-HU" sz="2400" b="1" dirty="0">
                <a:cs typeface="Arial" charset="0"/>
              </a:rPr>
              <a:t>)</a:t>
            </a:r>
          </a:p>
          <a:p>
            <a:pPr marL="539750" lvl="1" indent="-287338">
              <a:spcAft>
                <a:spcPts val="600"/>
              </a:spcAft>
              <a:buFont typeface="Wingdings" pitchFamily="2" charset="2"/>
              <a:buChar char="Ø"/>
              <a:tabLst>
                <a:tab pos="952500" algn="l"/>
              </a:tabLst>
            </a:pPr>
            <a:r>
              <a:rPr lang="en-GB" sz="2400" b="1" dirty="0">
                <a:cs typeface="Arial" charset="0"/>
              </a:rPr>
              <a:t>Safety engineering</a:t>
            </a:r>
            <a:r>
              <a:rPr lang="hu-HU" sz="2400" b="1" dirty="0">
                <a:cs typeface="Arial" charset="0"/>
              </a:rPr>
              <a:t> (</a:t>
            </a:r>
            <a:r>
              <a:rPr lang="hu-HU" sz="2400" b="1" dirty="0" err="1">
                <a:cs typeface="Arial" charset="0"/>
              </a:rPr>
              <a:t>BSc</a:t>
            </a:r>
            <a:r>
              <a:rPr lang="hu-HU" sz="2400" b="1" dirty="0">
                <a:cs typeface="Arial" charset="0"/>
              </a:rPr>
              <a:t>, </a:t>
            </a:r>
            <a:r>
              <a:rPr lang="hu-HU" sz="2400" b="1" dirty="0" err="1">
                <a:cs typeface="Arial" charset="0"/>
              </a:rPr>
              <a:t>MSc</a:t>
            </a:r>
            <a:r>
              <a:rPr lang="hu-HU" sz="2400" b="1" dirty="0">
                <a:cs typeface="Arial" charset="0"/>
              </a:rPr>
              <a:t>)</a:t>
            </a:r>
          </a:p>
          <a:p>
            <a:pPr marL="539750" lvl="1" indent="-287338">
              <a:spcAft>
                <a:spcPts val="600"/>
              </a:spcAft>
              <a:buFont typeface="Wingdings" pitchFamily="2" charset="2"/>
              <a:buChar char="Ø"/>
              <a:tabLst>
                <a:tab pos="952500" algn="l"/>
              </a:tabLst>
            </a:pPr>
            <a:r>
              <a:rPr lang="en-GB" sz="2400" b="1" dirty="0">
                <a:cs typeface="Arial" charset="0"/>
              </a:rPr>
              <a:t>Security and safety science</a:t>
            </a:r>
            <a:r>
              <a:rPr lang="hu-HU" sz="2400" b="1" dirty="0">
                <a:cs typeface="Arial" charset="0"/>
              </a:rPr>
              <a:t>s</a:t>
            </a:r>
            <a:r>
              <a:rPr lang="en-GB" sz="2400" b="1" dirty="0">
                <a:cs typeface="Arial" charset="0"/>
              </a:rPr>
              <a:t> (PhD)</a:t>
            </a:r>
            <a:endParaRPr lang="hu-HU" sz="2400" b="1" dirty="0">
              <a:cs typeface="Arial" charset="0"/>
            </a:endParaRPr>
          </a:p>
          <a:p>
            <a:pPr marL="0" indent="0">
              <a:buNone/>
            </a:pPr>
            <a:endParaRPr lang="bs-Latn-BA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7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>
                <a:solidFill>
                  <a:schemeClr val="tx2"/>
                </a:solidFill>
                <a:cs typeface="Arial" charset="0"/>
              </a:rPr>
              <a:t>New institution development </a:t>
            </a:r>
            <a:r>
              <a:rPr lang="hu-HU" b="1" dirty="0">
                <a:solidFill>
                  <a:schemeClr val="tx2"/>
                </a:solidFill>
                <a:cs typeface="Arial" charset="0"/>
              </a:rPr>
              <a:t>project</a:t>
            </a:r>
            <a:endParaRPr lang="en-GB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124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Key element</a:t>
            </a:r>
            <a:r>
              <a:rPr lang="hu-HU" dirty="0">
                <a:solidFill>
                  <a:srgbClr val="002060"/>
                </a:solidFill>
                <a:latin typeface="Book Antiqua" panose="02040602050305030304" pitchFamily="18" charset="0"/>
              </a:rPr>
              <a:t> (</a:t>
            </a:r>
            <a:r>
              <a:rPr lang="hu-HU" dirty="0" err="1">
                <a:solidFill>
                  <a:srgbClr val="002060"/>
                </a:solidFill>
                <a:latin typeface="Book Antiqua" panose="02040602050305030304" pitchFamily="18" charset="0"/>
              </a:rPr>
              <a:t>beside</a:t>
            </a:r>
            <a:r>
              <a:rPr lang="hu-HU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Book Antiqua" panose="02040602050305030304" pitchFamily="18" charset="0"/>
              </a:rPr>
              <a:t>other</a:t>
            </a:r>
            <a:r>
              <a:rPr lang="hu-HU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hu-HU" dirty="0" err="1">
                <a:solidFill>
                  <a:srgbClr val="002060"/>
                </a:solidFill>
                <a:latin typeface="Book Antiqua" panose="02040602050305030304" pitchFamily="18" charset="0"/>
              </a:rPr>
              <a:t>elements</a:t>
            </a:r>
            <a:r>
              <a:rPr lang="hu-HU" dirty="0">
                <a:solidFill>
                  <a:srgbClr val="002060"/>
                </a:solidFill>
                <a:latin typeface="Book Antiqua" panose="02040602050305030304" pitchFamily="18" charset="0"/>
              </a:rPr>
              <a:t>)</a:t>
            </a:r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:</a:t>
            </a:r>
          </a:p>
          <a:p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Practice-oriented training efforts</a:t>
            </a:r>
          </a:p>
          <a:p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Students should spend as much time as possible on industrial field during their studies</a:t>
            </a:r>
          </a:p>
          <a:p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Not only the compulsory internship</a:t>
            </a:r>
          </a:p>
          <a:p>
            <a:pPr marL="0" indent="0"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4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>
                <a:solidFill>
                  <a:schemeClr val="tx2"/>
                </a:solidFill>
                <a:cs typeface="Arial" charset="0"/>
              </a:rPr>
              <a:t>Practice-oriented training efforts</a:t>
            </a:r>
            <a:endParaRPr lang="en-GB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49" y="1706763"/>
            <a:ext cx="8229600" cy="4525963"/>
          </a:xfrm>
        </p:spPr>
        <p:txBody>
          <a:bodyPr>
            <a:normAutofit/>
          </a:bodyPr>
          <a:lstStyle/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How to find companies who want to employ student? </a:t>
            </a:r>
          </a:p>
          <a:p>
            <a:r>
              <a:rPr lang="bs-Latn-BA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demand for engineers has increased a lot in Hungary during the past years.</a:t>
            </a:r>
          </a:p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Generally the companies contact us</a:t>
            </a:r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Students can also suggest companies.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05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>
                <a:solidFill>
                  <a:schemeClr val="tx2"/>
                </a:solidFill>
                <a:cs typeface="Arial" charset="0"/>
              </a:rPr>
              <a:t>Practice-oriented training efforts</a:t>
            </a:r>
            <a:endParaRPr lang="en-GB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4799"/>
            <a:ext cx="8420100" cy="4628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Different types of cooperation:</a:t>
            </a:r>
          </a:p>
          <a:p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Compulsory internship (6 weeks at BSc, 4 weeks at MSc level)</a:t>
            </a:r>
          </a:p>
          <a:p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Project work subject proposal</a:t>
            </a:r>
            <a:r>
              <a:rPr lang="hu-H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(+</a:t>
            </a:r>
            <a:r>
              <a:rPr lang="hu-H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supervisor</a:t>
            </a:r>
            <a:r>
              <a:rPr lang="hu-H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Thesis/diploma work subject proposal</a:t>
            </a:r>
          </a:p>
          <a:p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Dual training</a:t>
            </a:r>
          </a:p>
          <a:p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Cooperative </a:t>
            </a:r>
            <a:r>
              <a:rPr lang="en-GB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tra</a:t>
            </a:r>
            <a:r>
              <a:rPr lang="hu-H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</a:t>
            </a:r>
            <a:r>
              <a:rPr lang="en-GB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ning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Research and development cooperation</a:t>
            </a:r>
          </a:p>
          <a:p>
            <a:pPr marL="0" indent="0"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4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>
                <a:solidFill>
                  <a:schemeClr val="tx2"/>
                </a:solidFill>
                <a:cs typeface="Arial" charset="0"/>
              </a:rPr>
              <a:t>Practice-oriented training efforts</a:t>
            </a:r>
            <a:endParaRPr lang="en-GB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4799"/>
            <a:ext cx="8420100" cy="4628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At the end of the internship:</a:t>
            </a:r>
          </a:p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Recognition of the completion (company)</a:t>
            </a:r>
          </a:p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Competence assessment </a:t>
            </a:r>
            <a:r>
              <a:rPr lang="bs-Latn-BA" dirty="0">
                <a:solidFill>
                  <a:srgbClr val="002060"/>
                </a:solidFill>
                <a:latin typeface="Book Antiqua" panose="02040602050305030304" pitchFamily="18" charset="0"/>
              </a:rPr>
              <a:t>(company)</a:t>
            </a:r>
          </a:p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Report (student)</a:t>
            </a:r>
          </a:p>
          <a:p>
            <a:pPr marL="0" indent="0"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1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bs-Latn-BA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bs-Latn-BA" sz="49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Dual </a:t>
            </a:r>
            <a:r>
              <a:rPr lang="bs-Latn-BA" sz="4900" dirty="0">
                <a:solidFill>
                  <a:srgbClr val="002060"/>
                </a:solidFill>
                <a:latin typeface="Book Antiqua" panose="02040602050305030304" pitchFamily="18" charset="0"/>
              </a:rPr>
              <a:t>training </a:t>
            </a:r>
            <a:br>
              <a:rPr lang="bs-Latn-BA" sz="4900" dirty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sz="49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en-US" b="1" dirty="0">
                <a:solidFill>
                  <a:srgbClr val="002060"/>
                </a:solidFill>
                <a:latin typeface="Book Antiqua" panose="02040602050305030304" pitchFamily="18" charset="0"/>
              </a:rPr>
              <a:t>Hungarian </a:t>
            </a: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universities </a:t>
            </a:r>
            <a:r>
              <a:rPr lang="en-US" b="1" dirty="0">
                <a:solidFill>
                  <a:srgbClr val="002060"/>
                </a:solidFill>
                <a:latin typeface="Book Antiqua" panose="02040602050305030304" pitchFamily="18" charset="0"/>
              </a:rPr>
              <a:t>introduced the dual study model based on German experience in 2015. </a:t>
            </a:r>
            <a:endParaRPr lang="hu-HU" b="1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The Hungarian Higher Education Act was amended in 2014 and it defined the role and place of this new form of training in higher education. 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381000" y="672181"/>
            <a:ext cx="8229600" cy="1143000"/>
          </a:xfrm>
        </p:spPr>
        <p:txBody>
          <a:bodyPr/>
          <a:lstStyle/>
          <a:p>
            <a:r>
              <a:rPr lang="bs-Latn-BA" dirty="0">
                <a:solidFill>
                  <a:srgbClr val="002060"/>
                </a:solidFill>
                <a:latin typeface="Book Antiqua" panose="02040602050305030304" pitchFamily="18" charset="0"/>
              </a:rPr>
              <a:t>Dual training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012949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Students in dual education perform during the study period </a:t>
            </a:r>
            <a:r>
              <a:rPr lang="en-GB" b="1" dirty="0" smtClean="0">
                <a:solidFill>
                  <a:srgbClr val="002060"/>
                </a:solidFill>
              </a:rPr>
              <a:t>together with the normal full-time students</a:t>
            </a:r>
            <a:r>
              <a:rPr lang="en-GB" dirty="0" smtClean="0">
                <a:solidFill>
                  <a:srgbClr val="002060"/>
                </a:solidFill>
              </a:rPr>
              <a:t> in their higher education institute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After this period they participate in the practical training at an enterprise which has a cooperation contract with the University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  <a:endParaRPr lang="en-GB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27894"/>
            <a:ext cx="4038600" cy="3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99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dirty="0">
                <a:solidFill>
                  <a:srgbClr val="002060"/>
                </a:solidFill>
                <a:latin typeface="Book Antiqua" panose="02040602050305030304" pitchFamily="18" charset="0"/>
              </a:rPr>
              <a:t>Dual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pPr marL="0" indent="0"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17" y="1830387"/>
            <a:ext cx="759116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99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923</Words>
  <Application>Microsoft Office PowerPoint</Application>
  <PresentationFormat>Diavetítés a képernyőre (4:3 oldalarány)</PresentationFormat>
  <Paragraphs>126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5" baseType="lpstr">
      <vt:lpstr>Arial</vt:lpstr>
      <vt:lpstr>Book Antiqua</vt:lpstr>
      <vt:lpstr>Calibri</vt:lpstr>
      <vt:lpstr>Times New Roman</vt:lpstr>
      <vt:lpstr>Wingdings</vt:lpstr>
      <vt:lpstr>Office Theme</vt:lpstr>
      <vt:lpstr>Development of master curricula for natural disasters risk management in Western Balkan countries</vt:lpstr>
      <vt:lpstr>Óbuda University Donát Bánki Faculty of Mechanical and Safety Engineering</vt:lpstr>
      <vt:lpstr>New institution development project</vt:lpstr>
      <vt:lpstr>Practice-oriented training efforts</vt:lpstr>
      <vt:lpstr>Practice-oriented training efforts</vt:lpstr>
      <vt:lpstr>Practice-oriented training efforts</vt:lpstr>
      <vt:lpstr> Dual training  </vt:lpstr>
      <vt:lpstr>Dual training</vt:lpstr>
      <vt:lpstr>Dual training</vt:lpstr>
      <vt:lpstr>Dual Partners of OU</vt:lpstr>
      <vt:lpstr>The dual form of training can be beneficial for all the three sides: students,  companies and  universities. Win-win-win situation </vt:lpstr>
      <vt:lpstr>Students‘ side</vt:lpstr>
      <vt:lpstr>Companies side</vt:lpstr>
      <vt:lpstr>University‘s side</vt:lpstr>
      <vt:lpstr>Cooperative training</vt:lpstr>
      <vt:lpstr>Benefits for Students</vt:lpstr>
      <vt:lpstr>Benefits for Companies</vt:lpstr>
      <vt:lpstr>Benefits for the Institution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Anczae</cp:lastModifiedBy>
  <cp:revision>33</cp:revision>
  <dcterms:created xsi:type="dcterms:W3CDTF">2006-08-16T00:00:00Z</dcterms:created>
  <dcterms:modified xsi:type="dcterms:W3CDTF">2018-09-06T07:39:06Z</dcterms:modified>
</cp:coreProperties>
</file>